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63" r:id="rId5"/>
    <p:sldId id="267" r:id="rId6"/>
    <p:sldId id="268" r:id="rId7"/>
    <p:sldId id="264" r:id="rId8"/>
    <p:sldId id="274" r:id="rId9"/>
    <p:sldId id="284" r:id="rId10"/>
    <p:sldId id="269" r:id="rId11"/>
    <p:sldId id="258" r:id="rId12"/>
    <p:sldId id="257" r:id="rId13"/>
    <p:sldId id="270" r:id="rId14"/>
    <p:sldId id="259" r:id="rId15"/>
    <p:sldId id="271" r:id="rId16"/>
    <p:sldId id="272" r:id="rId17"/>
    <p:sldId id="265" r:id="rId18"/>
    <p:sldId id="261" r:id="rId19"/>
    <p:sldId id="275" r:id="rId20"/>
    <p:sldId id="276" r:id="rId21"/>
    <p:sldId id="277" r:id="rId22"/>
    <p:sldId id="278" r:id="rId23"/>
    <p:sldId id="280" r:id="rId24"/>
    <p:sldId id="279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0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2016-05-12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2016-05-12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2016-05-12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2016-05-12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2016-05-12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2016-05-12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2016-05-12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2016-05-12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2016-05-12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2016-05-12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2016-05-12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2016-05-12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汉语言文学专业介绍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                         </a:t>
            </a:r>
            <a:r>
              <a:rPr lang="zh-CN" altLang="en-US" sz="2400" dirty="0" smtClean="0"/>
              <a:t>白朝晖  </a:t>
            </a:r>
            <a:r>
              <a:rPr lang="en-US" altLang="zh-CN" sz="2400" dirty="0" smtClean="0"/>
              <a:t>2016.05.12</a:t>
            </a:r>
            <a:endParaRPr lang="zh-CN" altLang="en-US" sz="2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           奇文</a:t>
            </a:r>
            <a:r>
              <a:rPr lang="zh-CN" altLang="en-US" dirty="0"/>
              <a:t>共欣赏，疑义相与</a:t>
            </a:r>
            <a:r>
              <a:rPr lang="zh-CN" altLang="en-US" dirty="0" smtClean="0"/>
              <a:t>析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220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71800" y="1600200"/>
            <a:ext cx="5915000" cy="4525963"/>
          </a:xfrm>
        </p:spPr>
        <p:txBody>
          <a:bodyPr/>
          <a:lstStyle/>
          <a:p>
            <a:r>
              <a:rPr lang="zh-CN" altLang="en-US" dirty="0"/>
              <a:t>教授</a:t>
            </a:r>
            <a:r>
              <a:rPr lang="en-US" altLang="zh-CN" dirty="0" smtClean="0"/>
              <a:t>3</a:t>
            </a:r>
            <a:r>
              <a:rPr lang="zh-CN" altLang="en-US" dirty="0" smtClean="0"/>
              <a:t>人，</a:t>
            </a:r>
            <a:endParaRPr lang="en-US" altLang="zh-CN" dirty="0" smtClean="0"/>
          </a:p>
          <a:p>
            <a:r>
              <a:rPr lang="zh-CN" altLang="en-US" dirty="0" smtClean="0"/>
              <a:t>副教授</a:t>
            </a:r>
            <a:r>
              <a:rPr lang="en-US" altLang="zh-CN" dirty="0" smtClean="0"/>
              <a:t>8</a:t>
            </a:r>
            <a:r>
              <a:rPr lang="zh-CN" altLang="en-US" dirty="0" smtClean="0"/>
              <a:t>人，</a:t>
            </a:r>
            <a:endParaRPr lang="en-US" altLang="zh-CN" dirty="0" smtClean="0"/>
          </a:p>
          <a:p>
            <a:r>
              <a:rPr lang="zh-CN" altLang="en-US" dirty="0" smtClean="0"/>
              <a:t>讲师</a:t>
            </a:r>
            <a:r>
              <a:rPr lang="en-US" altLang="zh-CN" dirty="0" smtClean="0"/>
              <a:t>9</a:t>
            </a:r>
            <a:r>
              <a:rPr lang="zh-CN" altLang="en-US" dirty="0" smtClean="0"/>
              <a:t>人。</a:t>
            </a:r>
            <a:endParaRPr lang="zh-CN" altLang="en-US" dirty="0"/>
          </a:p>
          <a:p>
            <a:r>
              <a:rPr lang="zh-CN" altLang="en-US" dirty="0" smtClean="0"/>
              <a:t>博士化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3265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乔光辉教授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386106"/>
            <a:ext cx="5925070" cy="474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7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王珂教授</a:t>
            </a:r>
            <a:endParaRPr lang="zh-CN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540208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6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王华宝教授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12776"/>
            <a:ext cx="482453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211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98872"/>
            <a:ext cx="2297410" cy="229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497" y="2204864"/>
            <a:ext cx="2013418" cy="201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25144"/>
            <a:ext cx="1977915" cy="66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312" y="4725144"/>
            <a:ext cx="2322115" cy="78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131056"/>
            <a:ext cx="1538218" cy="216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71" y="4693014"/>
            <a:ext cx="2168773" cy="73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730829"/>
            <a:ext cx="9073008" cy="6120680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sz="3400" b="1" dirty="0"/>
              <a:t>李   玫（南京大学博士）       ：生态文学争国创</a:t>
            </a:r>
          </a:p>
          <a:p>
            <a:r>
              <a:rPr lang="zh-CN" altLang="en-US" sz="3400" b="1" dirty="0"/>
              <a:t>刘艳梅（南京大学博士）       </a:t>
            </a:r>
            <a:r>
              <a:rPr lang="en-US" altLang="zh-CN" sz="3400" b="1" dirty="0"/>
              <a:t>:  </a:t>
            </a:r>
            <a:r>
              <a:rPr lang="zh-CN" altLang="en-US" sz="3400" b="1" dirty="0"/>
              <a:t>语言文学两擅长</a:t>
            </a:r>
          </a:p>
          <a:p>
            <a:r>
              <a:rPr lang="zh-CN" altLang="en-US" sz="3400" b="1" dirty="0"/>
              <a:t>何   平（东南大学博士）  ： 徐渭研究显特长      </a:t>
            </a:r>
          </a:p>
          <a:p>
            <a:r>
              <a:rPr lang="zh-CN" altLang="en-US" sz="3400" b="1" dirty="0" smtClean="0"/>
              <a:t>张   </a:t>
            </a:r>
            <a:r>
              <a:rPr lang="zh-CN" altLang="en-US" sz="3400" b="1" dirty="0"/>
              <a:t>娟（南京师范大学博士） ：笔走龙湖响当当</a:t>
            </a:r>
          </a:p>
          <a:p>
            <a:r>
              <a:rPr lang="zh-CN" altLang="en-US" sz="3400" b="1" dirty="0"/>
              <a:t>刘占召（北京大学博士）  ： 诗学史学两丰硕</a:t>
            </a:r>
          </a:p>
          <a:p>
            <a:r>
              <a:rPr lang="zh-CN" altLang="en-US" sz="3400" b="1" dirty="0" smtClean="0"/>
              <a:t>黄   </a:t>
            </a:r>
            <a:r>
              <a:rPr lang="zh-CN" altLang="en-US" sz="3400" b="1" dirty="0"/>
              <a:t>旭（东南大学博士生） ：文学传播好风光</a:t>
            </a:r>
          </a:p>
          <a:p>
            <a:r>
              <a:rPr lang="zh-CN" altLang="en-US" sz="3400" b="1" dirty="0" smtClean="0"/>
              <a:t>陈   </a:t>
            </a:r>
            <a:r>
              <a:rPr lang="zh-CN" altLang="en-US" sz="3400" b="1" dirty="0"/>
              <a:t>志（复旦大学博士）：    </a:t>
            </a:r>
            <a:r>
              <a:rPr lang="zh-CN" altLang="en-US" sz="3400" b="1" dirty="0" smtClean="0"/>
              <a:t>  </a:t>
            </a:r>
            <a:r>
              <a:rPr lang="zh-CN" altLang="en-US" sz="3400" b="1" dirty="0"/>
              <a:t>戏曲艺概出新著</a:t>
            </a:r>
          </a:p>
          <a:p>
            <a:r>
              <a:rPr lang="zh-CN" altLang="en-US" sz="3400" b="1" dirty="0"/>
              <a:t>许   博（南京大学博士）：    </a:t>
            </a:r>
            <a:r>
              <a:rPr lang="zh-CN" altLang="en-US" sz="3400" b="1" dirty="0" smtClean="0"/>
              <a:t>  </a:t>
            </a:r>
            <a:r>
              <a:rPr lang="zh-CN" altLang="en-US" sz="3400" b="1" dirty="0"/>
              <a:t>边疆文学有捷报</a:t>
            </a:r>
          </a:p>
          <a:p>
            <a:r>
              <a:rPr lang="zh-CN" altLang="en-US" sz="3400" b="1" dirty="0"/>
              <a:t>许   丹（华东师范大学博士）</a:t>
            </a:r>
            <a:r>
              <a:rPr lang="zh-CN" altLang="en-US" sz="3400" b="1" dirty="0" smtClean="0"/>
              <a:t>：谁</a:t>
            </a:r>
            <a:r>
              <a:rPr lang="zh-CN" altLang="en-US" sz="3400" b="1" dirty="0"/>
              <a:t>执牛耳金石学</a:t>
            </a:r>
          </a:p>
          <a:p>
            <a:r>
              <a:rPr lang="zh-CN" altLang="en-US" sz="3400" b="1" dirty="0"/>
              <a:t>乔玉钰（南京大学、奈良女子大学博士</a:t>
            </a:r>
            <a:r>
              <a:rPr lang="zh-CN" altLang="en-US" sz="3400" b="1" dirty="0" smtClean="0"/>
              <a:t>）东亚</a:t>
            </a:r>
            <a:r>
              <a:rPr lang="zh-CN" altLang="en-US" sz="3400" b="1" dirty="0"/>
              <a:t>文学</a:t>
            </a:r>
            <a:r>
              <a:rPr lang="zh-CN" altLang="en-US" sz="3400" b="1" dirty="0" smtClean="0"/>
              <a:t>风景好</a:t>
            </a:r>
            <a:endParaRPr lang="en-US" altLang="zh-CN" sz="3400" b="1" dirty="0" smtClean="0"/>
          </a:p>
          <a:p>
            <a:r>
              <a:rPr lang="zh-CN" altLang="en-US" sz="3400" b="1" dirty="0" smtClean="0"/>
              <a:t>张晓青</a:t>
            </a:r>
            <a:r>
              <a:rPr lang="zh-CN" altLang="en-US" sz="3400" b="1" dirty="0"/>
              <a:t>（中国社会科学院博士） ：四季原型见识高</a:t>
            </a:r>
          </a:p>
          <a:p>
            <a:r>
              <a:rPr lang="zh-CN" altLang="en-US" sz="3400" b="1" dirty="0"/>
              <a:t>李灵灵（中山大学博士）       ：打工文学有好招</a:t>
            </a:r>
          </a:p>
          <a:p>
            <a:r>
              <a:rPr lang="zh-CN" altLang="en-US" sz="3400" b="1" dirty="0"/>
              <a:t>范   雪（北大、新加坡国立大学博士）：东南宝地有凤来</a:t>
            </a:r>
          </a:p>
          <a:p>
            <a:r>
              <a:rPr lang="zh-CN" altLang="en-US" b="1" dirty="0"/>
              <a:t>白朝晖（南京大学博士）  ： 唐诗异文有才情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358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 </a:t>
            </a:r>
            <a:r>
              <a:rPr lang="zh-CN" altLang="en-US" dirty="0"/>
              <a:t>中文专业的</a:t>
            </a:r>
            <a:r>
              <a:rPr lang="zh-CN" altLang="en-US" dirty="0" smtClean="0"/>
              <a:t>方向</a:t>
            </a:r>
            <a:endParaRPr lang="en-US" altLang="zh-CN" dirty="0" smtClean="0"/>
          </a:p>
          <a:p>
            <a:r>
              <a:rPr lang="zh-CN" altLang="en-US" dirty="0" smtClean="0"/>
              <a:t>汉语</a:t>
            </a:r>
            <a:r>
              <a:rPr lang="zh-CN" altLang="en-US" dirty="0"/>
              <a:t>言文学</a:t>
            </a:r>
            <a:r>
              <a:rPr lang="zh-CN" altLang="en-US" dirty="0" smtClean="0"/>
              <a:t>、语言学、</a:t>
            </a:r>
            <a:endParaRPr lang="en-US" altLang="zh-CN" dirty="0" smtClean="0"/>
          </a:p>
          <a:p>
            <a:r>
              <a:rPr lang="zh-CN" altLang="en-US" dirty="0" smtClean="0"/>
              <a:t>文献学、文艺美学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硕士：</a:t>
            </a:r>
            <a:endParaRPr lang="en-US" altLang="zh-CN" dirty="0" smtClean="0"/>
          </a:p>
          <a:p>
            <a:r>
              <a:rPr lang="zh-CN" altLang="en-US" dirty="0" smtClean="0"/>
              <a:t>一级</a:t>
            </a:r>
            <a:r>
              <a:rPr lang="zh-CN" altLang="en-US" dirty="0"/>
              <a:t>学科</a:t>
            </a:r>
            <a:r>
              <a:rPr lang="zh-CN" altLang="en-US" dirty="0" smtClean="0"/>
              <a:t>硕士点：古代</a:t>
            </a:r>
            <a:r>
              <a:rPr lang="zh-CN" altLang="en-US" dirty="0"/>
              <a:t>文学专业、现当代文学</a:t>
            </a:r>
            <a:r>
              <a:rPr lang="zh-CN" altLang="en-US" dirty="0" smtClean="0"/>
              <a:t>、</a:t>
            </a:r>
            <a:r>
              <a:rPr lang="zh-CN" altLang="en-US" dirty="0"/>
              <a:t>文艺学、</a:t>
            </a:r>
            <a:r>
              <a:rPr lang="zh-CN" altLang="en-US" dirty="0" smtClean="0"/>
              <a:t>文献学</a:t>
            </a:r>
            <a:r>
              <a:rPr lang="zh-CN" altLang="en-US" dirty="0"/>
              <a:t>、语言学</a:t>
            </a:r>
          </a:p>
          <a:p>
            <a:r>
              <a:rPr lang="zh-CN" altLang="en-US" dirty="0" smtClean="0"/>
              <a:t>汉语国际教育专业硕士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《</a:t>
            </a:r>
            <a:r>
              <a:rPr lang="zh-CN" altLang="en-US" dirty="0" smtClean="0"/>
              <a:t>说文解字</a:t>
            </a:r>
            <a:r>
              <a:rPr lang="en-US" altLang="zh-CN" dirty="0" smtClean="0"/>
              <a:t>》</a:t>
            </a:r>
            <a:r>
              <a:rPr lang="zh-CN" altLang="en-US" dirty="0"/>
              <a:t>引而申之，以究万原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33519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三 、文学之花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4527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本科生培养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836712"/>
            <a:ext cx="8820472" cy="5832648"/>
          </a:xfrm>
          <a:blipFill>
            <a:blip r:embed="rId2"/>
            <a:stretch>
              <a:fillRect/>
            </a:stretch>
          </a:blipFill>
        </p:spPr>
        <p:txBody>
          <a:bodyPr>
            <a:noAutofit/>
          </a:bodyPr>
          <a:lstStyle/>
          <a:p>
            <a:pPr marL="792000"/>
            <a:r>
              <a:rPr lang="en-US" altLang="zh-CN" sz="2300" b="1" dirty="0" smtClean="0">
                <a:solidFill>
                  <a:srgbClr val="FF0000"/>
                </a:solidFill>
              </a:rPr>
              <a:t>1.  </a:t>
            </a:r>
            <a:r>
              <a:rPr lang="zh-CN" altLang="en-US" sz="2300" b="1" dirty="0">
                <a:solidFill>
                  <a:srgbClr val="FF0000"/>
                </a:solidFill>
              </a:rPr>
              <a:t>重视本科生培养、重视教学，以科研促进教学：</a:t>
            </a:r>
          </a:p>
          <a:p>
            <a:pPr marL="792000"/>
            <a:r>
              <a:rPr lang="zh-CN" altLang="en-US" sz="2300" b="1" dirty="0">
                <a:solidFill>
                  <a:srgbClr val="FF0000"/>
                </a:solidFill>
              </a:rPr>
              <a:t>      东南大学人文学院 两门国家精品课程，均属于中文系 </a:t>
            </a:r>
          </a:p>
          <a:p>
            <a:pPr marL="792000"/>
            <a:r>
              <a:rPr lang="zh-CN" altLang="en-US" sz="2300" b="1" dirty="0">
                <a:solidFill>
                  <a:srgbClr val="FF0000"/>
                </a:solidFill>
              </a:rPr>
              <a:t>      </a:t>
            </a:r>
            <a:r>
              <a:rPr lang="en-US" altLang="zh-CN" sz="2300" b="1" dirty="0">
                <a:solidFill>
                  <a:srgbClr val="FF0000"/>
                </a:solidFill>
              </a:rPr>
              <a:t>17</a:t>
            </a:r>
            <a:r>
              <a:rPr lang="zh-CN" altLang="en-US" sz="2300" b="1" dirty="0">
                <a:solidFill>
                  <a:srgbClr val="FF0000"/>
                </a:solidFill>
              </a:rPr>
              <a:t>位老师参加过授课竞赛并获奖；</a:t>
            </a:r>
          </a:p>
          <a:p>
            <a:pPr marL="792000"/>
            <a:r>
              <a:rPr lang="zh-CN" altLang="en-US" sz="2300" b="1" dirty="0">
                <a:solidFill>
                  <a:srgbClr val="FF0000"/>
                </a:solidFill>
              </a:rPr>
              <a:t>      教学研讨常态化、论文化：如何提高课堂效率？   </a:t>
            </a:r>
          </a:p>
          <a:p>
            <a:pPr marL="792000"/>
            <a:r>
              <a:rPr lang="zh-CN" altLang="en-US" sz="2300" b="1" dirty="0">
                <a:solidFill>
                  <a:srgbClr val="FF0000"/>
                </a:solidFill>
              </a:rPr>
              <a:t>      互动教学：不求知识的全面灌输，重在培养创新能力 </a:t>
            </a:r>
          </a:p>
          <a:p>
            <a:pPr marL="792000"/>
            <a:r>
              <a:rPr lang="zh-CN" altLang="en-US" sz="2300" b="1" dirty="0">
                <a:solidFill>
                  <a:srgbClr val="FF0000"/>
                </a:solidFill>
              </a:rPr>
              <a:t>      小班教学     互动式    问题式  研究式  探讨提前实行导师制</a:t>
            </a:r>
          </a:p>
          <a:p>
            <a:pPr marL="792000"/>
            <a:r>
              <a:rPr lang="zh-CN" altLang="en-US" sz="2300" b="1" dirty="0">
                <a:solidFill>
                  <a:srgbClr val="FF0000"/>
                </a:solidFill>
              </a:rPr>
              <a:t>      科研促教学     所有课程教师均学有专攻 ，</a:t>
            </a:r>
          </a:p>
          <a:p>
            <a:pPr marL="792000"/>
            <a:r>
              <a:rPr lang="zh-CN" altLang="en-US" sz="2300" b="1" dirty="0">
                <a:solidFill>
                  <a:srgbClr val="FF0000"/>
                </a:solidFill>
              </a:rPr>
              <a:t>      </a:t>
            </a:r>
            <a:r>
              <a:rPr lang="en-US" altLang="zh-CN" sz="2300" b="1" dirty="0">
                <a:solidFill>
                  <a:srgbClr val="FF0000"/>
                </a:solidFill>
              </a:rPr>
              <a:t>2014</a:t>
            </a:r>
            <a:r>
              <a:rPr lang="zh-CN" altLang="en-US" sz="2300" b="1" dirty="0">
                <a:solidFill>
                  <a:srgbClr val="FF0000"/>
                </a:solidFill>
              </a:rPr>
              <a:t>年获得国家社科基金、教育部科研基金</a:t>
            </a:r>
            <a:r>
              <a:rPr lang="en-US" altLang="zh-CN" sz="2300" b="1" dirty="0">
                <a:solidFill>
                  <a:srgbClr val="FF0000"/>
                </a:solidFill>
              </a:rPr>
              <a:t>70</a:t>
            </a:r>
            <a:r>
              <a:rPr lang="zh-CN" altLang="en-US" sz="2300" b="1" dirty="0">
                <a:solidFill>
                  <a:srgbClr val="FF0000"/>
                </a:solidFill>
              </a:rPr>
              <a:t>万元。 </a:t>
            </a:r>
          </a:p>
          <a:p>
            <a:pPr marL="792000"/>
            <a:r>
              <a:rPr lang="zh-CN" altLang="en-US" sz="2300" b="1" dirty="0">
                <a:solidFill>
                  <a:srgbClr val="FF0000"/>
                </a:solidFill>
              </a:rPr>
              <a:t>      “教学三层次论”中文系 科研成果物化 学者型  教学</a:t>
            </a:r>
          </a:p>
          <a:p>
            <a:pPr marL="792000"/>
            <a:r>
              <a:rPr lang="zh-CN" altLang="en-US" sz="2300" b="1" dirty="0">
                <a:solidFill>
                  <a:srgbClr val="FF0000"/>
                </a:solidFill>
              </a:rPr>
              <a:t>      在夯实专业基本知识和技能的基础上   重点   培养学生的创新能力（包括对文化与文学的解读能力、理论思维的能力以及驾驭语言的能力）。</a:t>
            </a:r>
          </a:p>
          <a:p>
            <a:pPr marL="792000"/>
            <a:r>
              <a:rPr lang="zh-CN" altLang="en-US" sz="2300" b="1" dirty="0">
                <a:solidFill>
                  <a:srgbClr val="FF0000"/>
                </a:solidFill>
              </a:rPr>
              <a:t>  </a:t>
            </a:r>
            <a:r>
              <a:rPr lang="zh-CN" altLang="en-US" sz="2300" b="1" dirty="0" smtClean="0">
                <a:solidFill>
                  <a:srgbClr val="FF0000"/>
                </a:solidFill>
              </a:rPr>
              <a:t>目标  </a:t>
            </a:r>
            <a:r>
              <a:rPr lang="zh-CN" altLang="en-US" sz="2300" b="1" dirty="0">
                <a:solidFill>
                  <a:srgbClr val="FF0000"/>
                </a:solidFill>
              </a:rPr>
              <a:t>创新思维 创造能力 → 打造毕业生超强的适应社会能力</a:t>
            </a:r>
            <a:r>
              <a:rPr lang="zh-CN" altLang="en-US" sz="2300" dirty="0"/>
              <a:t>。</a:t>
            </a:r>
          </a:p>
          <a:p>
            <a:endParaRPr lang="zh-CN" altLang="en-US" sz="2300" dirty="0"/>
          </a:p>
        </p:txBody>
      </p:sp>
    </p:spTree>
    <p:extLst>
      <p:ext uri="{BB962C8B-B14F-4D97-AF65-F5344CB8AC3E}">
        <p14:creationId xmlns:p14="http://schemas.microsoft.com/office/powerpoint/2010/main" val="3824903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  <a:blipFill>
            <a:blip r:embed="rId2"/>
            <a:stretch>
              <a:fillRect/>
            </a:stretch>
          </a:blipFill>
        </p:spPr>
        <p:txBody>
          <a:bodyPr>
            <a:normAutofit fontScale="92500" lnSpcReduction="20000"/>
          </a:bodyPr>
          <a:lstStyle/>
          <a:p>
            <a:pPr marL="1152000"/>
            <a:r>
              <a:rPr lang="en-US" altLang="zh-CN" dirty="0">
                <a:solidFill>
                  <a:srgbClr val="FF0000"/>
                </a:solidFill>
              </a:rPr>
              <a:t>2</a:t>
            </a:r>
            <a:r>
              <a:rPr lang="en-US" altLang="zh-CN" dirty="0" smtClean="0">
                <a:solidFill>
                  <a:srgbClr val="FF0000"/>
                </a:solidFill>
              </a:rPr>
              <a:t>. </a:t>
            </a:r>
            <a:r>
              <a:rPr lang="zh-CN" altLang="en-US" dirty="0" smtClean="0">
                <a:solidFill>
                  <a:srgbClr val="FF0000"/>
                </a:solidFill>
              </a:rPr>
              <a:t>专业的历练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1152000"/>
            <a:r>
              <a:rPr lang="zh-CN" altLang="en-US" dirty="0" smtClean="0"/>
              <a:t>话剧</a:t>
            </a:r>
            <a:r>
              <a:rPr lang="en-US" altLang="zh-CN" dirty="0" smtClean="0"/>
              <a:t>《</a:t>
            </a:r>
            <a:r>
              <a:rPr lang="zh-CN" altLang="en-US" dirty="0" smtClean="0"/>
              <a:t>窦娥冤</a:t>
            </a:r>
            <a:r>
              <a:rPr lang="en-US" altLang="zh-CN" dirty="0" smtClean="0"/>
              <a:t>》</a:t>
            </a:r>
          </a:p>
          <a:p>
            <a:pPr marL="1152000"/>
            <a:r>
              <a:rPr lang="zh-CN" altLang="en-US" dirty="0"/>
              <a:t>微</a:t>
            </a:r>
            <a:r>
              <a:rPr lang="zh-CN" altLang="en-US" dirty="0" smtClean="0"/>
              <a:t>电影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忘川</a:t>
            </a:r>
            <a:r>
              <a:rPr lang="en-US" altLang="zh-CN" dirty="0" smtClean="0"/>
              <a:t>》</a:t>
            </a:r>
          </a:p>
          <a:p>
            <a:pPr marL="1152000"/>
            <a:r>
              <a:rPr lang="zh-CN" altLang="en-US" dirty="0" smtClean="0"/>
              <a:t>小说</a:t>
            </a:r>
            <a:endParaRPr lang="en-US" altLang="zh-CN" dirty="0" smtClean="0"/>
          </a:p>
          <a:p>
            <a:pPr marL="1152000"/>
            <a:r>
              <a:rPr lang="en-US" altLang="zh-CN" dirty="0" smtClean="0"/>
              <a:t>《</a:t>
            </a:r>
            <a:r>
              <a:rPr lang="zh-CN" altLang="en-US" dirty="0" smtClean="0"/>
              <a:t>东南赋</a:t>
            </a:r>
            <a:r>
              <a:rPr lang="en-US" altLang="zh-CN" dirty="0" smtClean="0"/>
              <a:t>》</a:t>
            </a:r>
          </a:p>
          <a:p>
            <a:pPr marL="1152000"/>
            <a:r>
              <a:rPr lang="zh-CN" altLang="en-US" dirty="0" smtClean="0"/>
              <a:t>诗词写作</a:t>
            </a:r>
            <a:endParaRPr lang="en-US" altLang="zh-CN" dirty="0" smtClean="0"/>
          </a:p>
          <a:p>
            <a:pPr marL="1152000"/>
            <a:r>
              <a:rPr lang="en-US" altLang="zh-CN" dirty="0" smtClean="0"/>
              <a:t>《</a:t>
            </a:r>
            <a:r>
              <a:rPr lang="zh-CN" altLang="en-US" dirty="0" smtClean="0"/>
              <a:t>至善中文</a:t>
            </a:r>
            <a:r>
              <a:rPr lang="en-US" altLang="zh-CN" dirty="0" smtClean="0"/>
              <a:t>》</a:t>
            </a:r>
          </a:p>
          <a:p>
            <a:pPr marL="1152000"/>
            <a:r>
              <a:rPr lang="en-US" altLang="zh-CN" dirty="0" smtClean="0"/>
              <a:t>《</a:t>
            </a:r>
            <a:r>
              <a:rPr lang="zh-CN" altLang="en-US" dirty="0" smtClean="0"/>
              <a:t>创意写作</a:t>
            </a:r>
            <a:r>
              <a:rPr lang="en-US" altLang="zh-CN" dirty="0" smtClean="0"/>
              <a:t>》</a:t>
            </a:r>
          </a:p>
          <a:p>
            <a:pPr marL="1152000"/>
            <a:r>
              <a:rPr lang="zh-CN" altLang="en-US" dirty="0" smtClean="0"/>
              <a:t>辩论</a:t>
            </a:r>
            <a:endParaRPr lang="en-US" altLang="zh-CN" dirty="0" smtClean="0"/>
          </a:p>
          <a:p>
            <a:pPr marL="1152000"/>
            <a:r>
              <a:rPr lang="zh-CN" altLang="en-US" dirty="0" smtClean="0"/>
              <a:t>朗诵</a:t>
            </a:r>
            <a:endParaRPr lang="en-US" altLang="zh-CN" dirty="0" smtClean="0"/>
          </a:p>
          <a:p>
            <a:pPr marL="1152000"/>
            <a:r>
              <a:rPr lang="zh-CN" altLang="en-US" dirty="0" smtClean="0"/>
              <a:t>留学生汉语教学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386" y="2564904"/>
            <a:ext cx="4284049" cy="312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04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en-US" altLang="zh-CN" dirty="0" smtClean="0"/>
              <a:t>            </a:t>
            </a:r>
            <a:r>
              <a:rPr lang="zh-CN" altLang="en-US" dirty="0" smtClean="0"/>
              <a:t>一、作为文学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</a:t>
            </a:r>
            <a:r>
              <a:rPr lang="zh-CN" altLang="en-US" dirty="0" smtClean="0"/>
              <a:t>二、皈依文学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            </a:t>
            </a:r>
            <a:r>
              <a:rPr lang="zh-CN" altLang="en-US" dirty="0" smtClean="0"/>
              <a:t>三、文学之花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90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925144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3</a:t>
            </a:r>
            <a:r>
              <a:rPr lang="en-US" altLang="zh-CN" dirty="0" smtClean="0">
                <a:solidFill>
                  <a:srgbClr val="FF0000"/>
                </a:solidFill>
              </a:rPr>
              <a:t>.</a:t>
            </a:r>
            <a:r>
              <a:rPr lang="zh-CN" altLang="en-US" dirty="0" smtClean="0">
                <a:solidFill>
                  <a:srgbClr val="FF0000"/>
                </a:solidFill>
              </a:rPr>
              <a:t>走向社会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altLang="zh-CN" dirty="0"/>
              <a:t>A. </a:t>
            </a:r>
            <a:r>
              <a:rPr lang="zh-CN" altLang="en-US" dirty="0"/>
              <a:t>深造</a:t>
            </a:r>
            <a:r>
              <a:rPr lang="zh-CN" altLang="en-US" dirty="0" smtClean="0"/>
              <a:t>、国内国外名校</a:t>
            </a:r>
            <a:endParaRPr lang="en-US" altLang="zh-CN" dirty="0" smtClean="0"/>
          </a:p>
          <a:p>
            <a:r>
              <a:rPr lang="zh-CN" altLang="en-US" dirty="0" smtClean="0"/>
              <a:t>北大  南大  复旦 浙大 加州大学  新加坡国立 台湾大学 早稻田大学 </a:t>
            </a:r>
            <a:endParaRPr lang="en-US" altLang="zh-CN" dirty="0" smtClean="0"/>
          </a:p>
          <a:p>
            <a:r>
              <a:rPr lang="zh-CN" altLang="en-US" dirty="0" smtClean="0"/>
              <a:t>伦敦政经学院</a:t>
            </a:r>
            <a:endParaRPr lang="en-US" altLang="zh-CN" dirty="0" smtClean="0"/>
          </a:p>
          <a:p>
            <a:r>
              <a:rPr lang="en-US" altLang="zh-CN" dirty="0" smtClean="0"/>
              <a:t>B.</a:t>
            </a:r>
            <a:r>
              <a:rPr lang="zh-CN" altLang="en-US" dirty="0" smtClean="0"/>
              <a:t>公务员、实业单位</a:t>
            </a:r>
            <a:endParaRPr lang="en-US" altLang="zh-CN" dirty="0" smtClean="0"/>
          </a:p>
          <a:p>
            <a:r>
              <a:rPr lang="en-US" altLang="zh-CN" dirty="0" smtClean="0"/>
              <a:t>C.</a:t>
            </a:r>
            <a:r>
              <a:rPr lang="zh-CN" altLang="en-US" dirty="0" smtClean="0"/>
              <a:t>媒体  南方周末 新华社 南京日报</a:t>
            </a:r>
            <a:endParaRPr lang="en-US" altLang="zh-CN" dirty="0" smtClean="0"/>
          </a:p>
          <a:p>
            <a:r>
              <a:rPr lang="en-US" altLang="zh-CN" dirty="0" smtClean="0"/>
              <a:t>D.</a:t>
            </a:r>
            <a:r>
              <a:rPr lang="zh-CN" altLang="en-US" dirty="0" smtClean="0"/>
              <a:t>企业</a:t>
            </a:r>
            <a:endParaRPr lang="en-US" altLang="zh-CN" dirty="0" smtClean="0"/>
          </a:p>
          <a:p>
            <a:r>
              <a:rPr lang="en-US" altLang="zh-CN" dirty="0" smtClean="0"/>
              <a:t>E.</a:t>
            </a:r>
            <a:r>
              <a:rPr lang="zh-CN" altLang="en-US" dirty="0" smtClean="0"/>
              <a:t>创业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7582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665760" cy="574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09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31640" y="1628800"/>
            <a:ext cx="7355160" cy="449736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中文系师兄师姐：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dirty="0" smtClean="0"/>
              <a:t>王雁雁</a:t>
            </a:r>
            <a:r>
              <a:rPr lang="zh-CN" altLang="en-US" sz="2000" dirty="0" smtClean="0"/>
              <a:t>（我</a:t>
            </a:r>
            <a:r>
              <a:rPr lang="zh-CN" altLang="en-US" sz="2000" dirty="0"/>
              <a:t>的东大往事，安徽</a:t>
            </a:r>
            <a:r>
              <a:rPr lang="zh-CN" altLang="en-US" sz="2000" dirty="0" smtClean="0"/>
              <a:t>人民出版社）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zh-CN" altLang="en-US" dirty="0" smtClean="0"/>
              <a:t>陈</a:t>
            </a:r>
            <a:r>
              <a:rPr lang="zh-CN" altLang="en-US" dirty="0"/>
              <a:t>军</a:t>
            </a:r>
            <a:r>
              <a:rPr lang="zh-CN" altLang="en-US" dirty="0" smtClean="0"/>
              <a:t>军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焦延武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黄可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郎胥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smtClean="0"/>
              <a:t>焦宇鹏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080" b="76820"/>
          <a:stretch/>
        </p:blipFill>
        <p:spPr bwMode="auto">
          <a:xfrm>
            <a:off x="3014665" y="2636912"/>
            <a:ext cx="5009593" cy="346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709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永远的追梦人</a:t>
            </a:r>
            <a:r>
              <a:rPr lang="en-US" altLang="zh-CN" dirty="0"/>
              <a:t>——</a:t>
            </a:r>
            <a:r>
              <a:rPr lang="zh-CN" altLang="en-US" dirty="0" smtClean="0"/>
              <a:t>陈军军</a:t>
            </a:r>
            <a:endParaRPr lang="zh-CN" altLang="en-US" dirty="0"/>
          </a:p>
          <a:p>
            <a:r>
              <a:rPr lang="zh-CN" altLang="en-US" dirty="0"/>
              <a:t>        </a:t>
            </a:r>
            <a:r>
              <a:rPr lang="en-US" altLang="zh-CN" dirty="0"/>
              <a:t>2002</a:t>
            </a:r>
            <a:r>
              <a:rPr lang="zh-CN" altLang="en-US" dirty="0"/>
              <a:t>级的陈军军，家里相当贫穷，只带</a:t>
            </a:r>
            <a:r>
              <a:rPr lang="en-US" altLang="zh-CN" dirty="0"/>
              <a:t>500</a:t>
            </a:r>
            <a:r>
              <a:rPr lang="zh-CN" altLang="en-US" dirty="0"/>
              <a:t>块钱来上学，第一天交了军训的校服费就没钱了，第二天就要靠自己挣钱生活。但他喜欢写文章，喜欢唱歌，是班里第一歌星。是个一直不放弃理想的真诚的学生，现在组建</a:t>
            </a:r>
            <a:r>
              <a:rPr lang="zh-CN" altLang="en-US" dirty="0">
                <a:solidFill>
                  <a:srgbClr val="FF0000"/>
                </a:solidFill>
              </a:rPr>
              <a:t>“梦派文化公司”</a:t>
            </a:r>
            <a:r>
              <a:rPr lang="zh-CN" altLang="en-US" dirty="0"/>
              <a:t>。上海滩的圆梦者：一个力图把工作和理想结合起来的同学。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3197001" cy="475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867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 smtClean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589452" y="1720840"/>
            <a:ext cx="596509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altLang="zh-CN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zh-CN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皈依</a:t>
            </a:r>
            <a:r>
              <a:rPr lang="zh-CN" alt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文学 </a:t>
            </a:r>
            <a:r>
              <a:rPr lang="zh-CN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通向人生</a:t>
            </a:r>
            <a:endParaRPr lang="en-US" altLang="zh-CN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altLang="zh-CN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zh-CN" alt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感谢大家</a:t>
            </a:r>
            <a:endParaRPr lang="zh-CN" alt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4085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3973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岐</a:t>
            </a:r>
            <a:r>
              <a:rPr lang="zh-CN" altLang="en-US" dirty="0"/>
              <a:t>王宅里寻常</a:t>
            </a:r>
            <a:r>
              <a:rPr lang="zh-CN" altLang="en-US" dirty="0" smtClean="0"/>
              <a:t>见</a:t>
            </a:r>
            <a:r>
              <a:rPr lang="en-US" altLang="zh-CN" dirty="0" smtClean="0"/>
              <a:t>,</a:t>
            </a:r>
            <a:r>
              <a:rPr lang="zh-CN" altLang="en-US" dirty="0"/>
              <a:t>崔九堂前几度闻。 正是江南好风景，落花时节又逢君 。 </a:t>
            </a:r>
            <a:r>
              <a:rPr lang="en-US" altLang="zh-CN" dirty="0"/>
              <a:t>--</a:t>
            </a:r>
            <a:r>
              <a:rPr lang="zh-CN" altLang="en-US" dirty="0"/>
              <a:t>杜甫的</a:t>
            </a:r>
            <a:r>
              <a:rPr lang="en-US" altLang="zh-CN" dirty="0"/>
              <a:t>《</a:t>
            </a:r>
            <a:r>
              <a:rPr lang="zh-CN" altLang="en-US" dirty="0"/>
              <a:t>江南逢李龟年</a:t>
            </a:r>
            <a:r>
              <a:rPr lang="en-US" altLang="zh-CN" dirty="0" smtClean="0"/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2807796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古朗月行 李白</a:t>
            </a:r>
          </a:p>
          <a:p>
            <a:r>
              <a:rPr lang="zh-CN" altLang="en-US" dirty="0"/>
              <a:t>小时不识月</a:t>
            </a:r>
            <a:r>
              <a:rPr lang="en-US" altLang="zh-CN" dirty="0"/>
              <a:t>,</a:t>
            </a:r>
          </a:p>
          <a:p>
            <a:r>
              <a:rPr lang="zh-CN" altLang="en-US" dirty="0"/>
              <a:t>呼作白玉盘</a:t>
            </a:r>
            <a:r>
              <a:rPr lang="en-US" altLang="zh-CN" dirty="0"/>
              <a:t>.</a:t>
            </a:r>
          </a:p>
          <a:p>
            <a:r>
              <a:rPr lang="zh-CN" altLang="en-US" dirty="0"/>
              <a:t>又疑瑶台镜</a:t>
            </a:r>
            <a:r>
              <a:rPr lang="en-US" altLang="zh-CN" dirty="0"/>
              <a:t>,</a:t>
            </a:r>
          </a:p>
          <a:p>
            <a:r>
              <a:rPr lang="zh-CN" altLang="en-US" dirty="0"/>
              <a:t>飞在青云端</a:t>
            </a:r>
            <a:r>
              <a:rPr lang="en-US" altLang="zh-CN" dirty="0"/>
              <a:t>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896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722313" y="5517232"/>
            <a:ext cx="7772400" cy="251743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type="body" idx="1"/>
          </p:nvPr>
        </p:nvSpPr>
        <p:spPr>
          <a:xfrm>
            <a:off x="722313" y="1268761"/>
            <a:ext cx="7772400" cy="313814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marL="972000"/>
            <a:r>
              <a:rPr lang="zh-CN" altLang="en-US" sz="4800" b="1" dirty="0" smtClean="0">
                <a:solidFill>
                  <a:srgbClr val="FF0000"/>
                </a:solidFill>
              </a:rPr>
              <a:t>一、作为文学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学问：究天人之际，通古今之变</a:t>
            </a:r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6228184" y="1669672"/>
            <a:ext cx="2160240" cy="118326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/>
              <a:t>宗教</a:t>
            </a:r>
            <a:endParaRPr lang="zh-CN" altLang="en-US" sz="3600" dirty="0"/>
          </a:p>
        </p:txBody>
      </p:sp>
      <p:sp>
        <p:nvSpPr>
          <p:cNvPr id="9" name="椭圆 8"/>
          <p:cNvSpPr/>
          <p:nvPr/>
        </p:nvSpPr>
        <p:spPr>
          <a:xfrm>
            <a:off x="2399284" y="1559394"/>
            <a:ext cx="1956691" cy="136554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/>
              <a:t>历史</a:t>
            </a:r>
          </a:p>
        </p:txBody>
      </p:sp>
      <p:sp>
        <p:nvSpPr>
          <p:cNvPr id="10" name="椭圆 9"/>
          <p:cNvSpPr/>
          <p:nvPr/>
        </p:nvSpPr>
        <p:spPr>
          <a:xfrm>
            <a:off x="4193468" y="1555203"/>
            <a:ext cx="2178732" cy="136974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/>
              <a:t>哲学</a:t>
            </a:r>
          </a:p>
        </p:txBody>
      </p:sp>
      <p:sp>
        <p:nvSpPr>
          <p:cNvPr id="11" name="椭圆 10"/>
          <p:cNvSpPr/>
          <p:nvPr/>
        </p:nvSpPr>
        <p:spPr>
          <a:xfrm>
            <a:off x="4381060" y="2981746"/>
            <a:ext cx="2304256" cy="15121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/>
              <a:t>文学</a:t>
            </a:r>
          </a:p>
        </p:txBody>
      </p:sp>
      <p:sp>
        <p:nvSpPr>
          <p:cNvPr id="13" name="椭圆 12"/>
          <p:cNvSpPr/>
          <p:nvPr/>
        </p:nvSpPr>
        <p:spPr>
          <a:xfrm>
            <a:off x="4499992" y="4897489"/>
            <a:ext cx="1991274" cy="141243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/>
              <a:t>社会学</a:t>
            </a:r>
          </a:p>
        </p:txBody>
      </p:sp>
      <p:sp>
        <p:nvSpPr>
          <p:cNvPr id="14" name="椭圆 13"/>
          <p:cNvSpPr/>
          <p:nvPr/>
        </p:nvSpPr>
        <p:spPr>
          <a:xfrm>
            <a:off x="6588224" y="4994142"/>
            <a:ext cx="2143573" cy="119519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/>
              <a:t>旅游管理学</a:t>
            </a:r>
            <a:endParaRPr lang="zh-CN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6488"/>
            <a:ext cx="28527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4" y="4470452"/>
            <a:ext cx="24447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椭圆 6"/>
          <p:cNvSpPr/>
          <p:nvPr/>
        </p:nvSpPr>
        <p:spPr>
          <a:xfrm>
            <a:off x="2136472" y="4963817"/>
            <a:ext cx="2088232" cy="127978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/>
              <a:t>政治学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396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近处的文学</a:t>
            </a:r>
            <a:r>
              <a:rPr lang="zh-CN" altLang="en-US" dirty="0" smtClean="0"/>
              <a:t>：</a:t>
            </a:r>
            <a:r>
              <a:rPr lang="en-US" altLang="zh-CN" dirty="0" smtClean="0"/>
              <a:t>CHANGE YOUR WORDS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        CHANGE YOUR WORLD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6922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远处的文学：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历史</a:t>
            </a:r>
            <a:r>
              <a:rPr lang="zh-CN" altLang="en-US" dirty="0"/>
              <a:t>，除了人名，都是假的；小说，除了人名，都是真的</a:t>
            </a:r>
            <a:r>
              <a:rPr lang="zh-CN" altLang="en-US" dirty="0" smtClean="0"/>
              <a:t>。</a:t>
            </a:r>
            <a:r>
              <a:rPr lang="en-US" altLang="zh-CN" dirty="0" smtClean="0"/>
              <a:t>——</a:t>
            </a:r>
            <a:r>
              <a:rPr lang="zh-CN" altLang="en-US" dirty="0"/>
              <a:t>英国历史学家卡莱尔</a:t>
            </a:r>
          </a:p>
          <a:p>
            <a:r>
              <a:rPr lang="zh-CN" altLang="en-US" dirty="0" smtClean="0"/>
              <a:t> 文学</a:t>
            </a:r>
            <a:r>
              <a:rPr lang="zh-CN" altLang="en-US" dirty="0"/>
              <a:t>使思想</a:t>
            </a:r>
            <a:r>
              <a:rPr lang="zh-CN" altLang="en-US" dirty="0" smtClean="0"/>
              <a:t>充满</a:t>
            </a:r>
            <a:r>
              <a:rPr lang="zh-CN" altLang="en-US" dirty="0"/>
              <a:t>肉和血</a:t>
            </a:r>
            <a:r>
              <a:rPr lang="en-US" altLang="zh-CN" dirty="0"/>
              <a:t>——</a:t>
            </a:r>
            <a:r>
              <a:rPr lang="zh-CN" altLang="en-US" dirty="0" smtClean="0"/>
              <a:t>高尔基</a:t>
            </a:r>
            <a:endParaRPr lang="en-US" altLang="zh-CN" dirty="0" smtClean="0"/>
          </a:p>
          <a:p>
            <a:r>
              <a:rPr lang="zh-CN" altLang="en-US" dirty="0"/>
              <a:t>三不朽：立德、立功、立言</a:t>
            </a:r>
            <a:r>
              <a:rPr lang="zh-CN" altLang="en-US" sz="2400" dirty="0"/>
              <a:t>（鲁国大夫叔孙豹）</a:t>
            </a:r>
          </a:p>
          <a:p>
            <a:endParaRPr lang="zh-CN" altLang="en-US" dirty="0"/>
          </a:p>
          <a:p>
            <a:r>
              <a:rPr lang="zh-CN" altLang="en-US" dirty="0" smtClean="0"/>
              <a:t> 三国   墨家与道家  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史记</a:t>
            </a:r>
            <a:r>
              <a:rPr lang="en-US" altLang="zh-CN" dirty="0" smtClean="0"/>
              <a:t>》</a:t>
            </a:r>
            <a:r>
              <a:rPr lang="zh-CN" altLang="en-US" dirty="0" smtClean="0"/>
              <a:t>与</a:t>
            </a:r>
            <a:r>
              <a:rPr lang="en-US" altLang="zh-CN" dirty="0" smtClean="0"/>
              <a:t>《</a:t>
            </a:r>
            <a:r>
              <a:rPr lang="zh-CN" altLang="en-US" dirty="0" smtClean="0"/>
              <a:t>汉书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5664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07704" y="1600200"/>
            <a:ext cx="6912768" cy="4525963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文学</a:t>
            </a:r>
            <a:r>
              <a:rPr lang="zh-CN" altLang="en-US" dirty="0" smtClean="0">
                <a:solidFill>
                  <a:srgbClr val="FF0000"/>
                </a:solidFill>
              </a:rPr>
              <a:t>的文学：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/>
              <a:t>李白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古朗月行</a:t>
            </a:r>
            <a:r>
              <a:rPr lang="en-US" altLang="zh-CN" dirty="0" smtClean="0"/>
              <a:t>》</a:t>
            </a:r>
          </a:p>
          <a:p>
            <a:r>
              <a:rPr lang="zh-CN" altLang="en-US" dirty="0" smtClean="0"/>
              <a:t>杜甫</a:t>
            </a:r>
            <a:r>
              <a:rPr lang="en-US" altLang="zh-CN" dirty="0" smtClean="0"/>
              <a:t>《</a:t>
            </a:r>
            <a:r>
              <a:rPr lang="zh-CN" altLang="en-US" dirty="0" smtClean="0"/>
              <a:t>江南逢李龟年</a:t>
            </a:r>
            <a:r>
              <a:rPr lang="en-US" altLang="zh-CN" dirty="0" smtClean="0"/>
              <a:t>》</a:t>
            </a:r>
          </a:p>
          <a:p>
            <a:r>
              <a:rPr lang="zh-CN" altLang="en-US" dirty="0" smtClean="0"/>
              <a:t>张承志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心灵史</a:t>
            </a:r>
            <a:r>
              <a:rPr lang="en-US" altLang="zh-CN" dirty="0" smtClean="0"/>
              <a:t>》</a:t>
            </a:r>
          </a:p>
          <a:p>
            <a:r>
              <a:rPr lang="zh-CN" altLang="en-US" dirty="0" smtClean="0"/>
              <a:t>莫言</a:t>
            </a:r>
            <a:r>
              <a:rPr lang="en-US" altLang="zh-CN" dirty="0" smtClean="0"/>
              <a:t>《</a:t>
            </a:r>
            <a:r>
              <a:rPr lang="zh-CN" altLang="en-US" dirty="0" smtClean="0"/>
              <a:t>蛙</a:t>
            </a:r>
            <a:r>
              <a:rPr lang="en-US" altLang="zh-CN" dirty="0" smtClean="0"/>
              <a:t>》</a:t>
            </a:r>
          </a:p>
          <a:p>
            <a:r>
              <a:rPr lang="zh-CN" altLang="en-US" dirty="0"/>
              <a:t>王安忆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199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二、皈依文学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6383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55776" y="1600200"/>
            <a:ext cx="6131024" cy="4525963"/>
          </a:xfrm>
        </p:spPr>
        <p:txBody>
          <a:bodyPr/>
          <a:lstStyle/>
          <a:p>
            <a:r>
              <a:rPr lang="zh-CN" altLang="en-US" dirty="0" smtClean="0"/>
              <a:t>胡小石 </a:t>
            </a:r>
            <a:endParaRPr lang="en-US" altLang="zh-CN" dirty="0" smtClean="0"/>
          </a:p>
          <a:p>
            <a:r>
              <a:rPr lang="zh-CN" altLang="en-US" dirty="0" smtClean="0"/>
              <a:t>汪辟疆  </a:t>
            </a:r>
            <a:endParaRPr lang="en-US" altLang="zh-CN" dirty="0" smtClean="0"/>
          </a:p>
          <a:p>
            <a:r>
              <a:rPr lang="zh-CN" altLang="en-US" dirty="0" smtClean="0"/>
              <a:t>吴梅  </a:t>
            </a:r>
            <a:endParaRPr lang="en-US" altLang="zh-CN" dirty="0" smtClean="0"/>
          </a:p>
          <a:p>
            <a:r>
              <a:rPr lang="zh-CN" altLang="en-US" dirty="0" smtClean="0"/>
              <a:t>龙榆生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8002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237</TotalTime>
  <Words>876</Words>
  <Application>Microsoft Office PowerPoint</Application>
  <PresentationFormat>全屏显示(4:3)</PresentationFormat>
  <Paragraphs>120</Paragraphs>
  <Slides>27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Office 主题</vt:lpstr>
      <vt:lpstr>汉语言文学专业介绍                                   白朝晖  2016.05.12</vt:lpstr>
      <vt:lpstr>PowerPoint 演示文稿</vt:lpstr>
      <vt:lpstr>PowerPoint 演示文稿</vt:lpstr>
      <vt:lpstr>学问：究天人之际，通古今之变</vt:lpstr>
      <vt:lpstr>PowerPoint 演示文稿</vt:lpstr>
      <vt:lpstr>PowerPoint 演示文稿</vt:lpstr>
      <vt:lpstr>PowerPoint 演示文稿</vt:lpstr>
      <vt:lpstr>二、皈依文学</vt:lpstr>
      <vt:lpstr>PowerPoint 演示文稿</vt:lpstr>
      <vt:lpstr>PowerPoint 演示文稿</vt:lpstr>
      <vt:lpstr>乔光辉教授</vt:lpstr>
      <vt:lpstr>王珂教授</vt:lpstr>
      <vt:lpstr>王华宝教授</vt:lpstr>
      <vt:lpstr>PowerPoint 演示文稿</vt:lpstr>
      <vt:lpstr>PowerPoint 演示文稿</vt:lpstr>
      <vt:lpstr>PowerPoint 演示文稿</vt:lpstr>
      <vt:lpstr>三 、文学之花</vt:lpstr>
      <vt:lpstr>本科生培养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汉语言文学</dc:title>
  <dc:creator>白朝晖</dc:creator>
  <cp:lastModifiedBy>lenovo</cp:lastModifiedBy>
  <cp:revision>84</cp:revision>
  <dcterms:created xsi:type="dcterms:W3CDTF">2016-05-11T09:42:29Z</dcterms:created>
  <dcterms:modified xsi:type="dcterms:W3CDTF">2016-05-12T03:27:47Z</dcterms:modified>
</cp:coreProperties>
</file>